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71" r:id="rId3"/>
    <p:sldId id="406" r:id="rId4"/>
    <p:sldId id="274" r:id="rId5"/>
    <p:sldId id="409" r:id="rId6"/>
    <p:sldId id="415" r:id="rId7"/>
    <p:sldId id="416" r:id="rId8"/>
    <p:sldId id="407" r:id="rId9"/>
    <p:sldId id="414" r:id="rId10"/>
    <p:sldId id="260" r:id="rId11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0258"/>
  </p:normalViewPr>
  <p:slideViewPr>
    <p:cSldViewPr snapToGrid="0" snapToObjects="1">
      <p:cViewPr varScale="1">
        <p:scale>
          <a:sx n="100" d="100"/>
          <a:sy n="100" d="100"/>
        </p:scale>
        <p:origin x="184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91A6DFF-8510-C500-CEC3-756B1BDA86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 dirty="0">
              <a:latin typeface="CordiaUPC" panose="020B0304020202020204" pitchFamily="34" charset="-34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1A4D70-395F-F4B9-5FE9-42577B8DDF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645C0-0030-3A4F-AC87-AA7E15384AB9}" type="datetimeFigureOut">
              <a:rPr lang="es-EC" smtClean="0">
                <a:latin typeface="CordiaUPC" panose="020B0304020202020204" pitchFamily="34" charset="-34"/>
              </a:rPr>
              <a:t>27/11/25</a:t>
            </a:fld>
            <a:endParaRPr lang="es-EC" dirty="0">
              <a:latin typeface="CordiaUPC" panose="020B0304020202020204" pitchFamily="34" charset="-34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06E421-EB67-9068-6FCF-C3D8650472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 dirty="0">
              <a:latin typeface="CordiaUPC" panose="020B0304020202020204" pitchFamily="34" charset="-34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85F293-F04E-38A1-5E10-596EC0794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9B5C5-C7D3-7D4A-9831-7FEA362E93CA}" type="slidenum">
              <a:rPr lang="es-EC" smtClean="0">
                <a:latin typeface="CordiaUPC" panose="020B0304020202020204" pitchFamily="34" charset="-34"/>
              </a:rPr>
              <a:t>‹#›</a:t>
            </a:fld>
            <a:endParaRPr lang="es-EC" dirty="0">
              <a:latin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0105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ordiaUPC" panose="020B0304020202020204" pitchFamily="34" charset="-34"/>
              </a:defRPr>
            </a:lvl1pPr>
          </a:lstStyle>
          <a:p>
            <a:endParaRPr lang="es-EC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ordiaUPC" panose="020B0304020202020204" pitchFamily="34" charset="-34"/>
              </a:defRPr>
            </a:lvl1pPr>
          </a:lstStyle>
          <a:p>
            <a:fld id="{BDEBC4A6-58CE-1A42-AEBC-3C083FC98C1B}" type="datetimeFigureOut">
              <a:rPr lang="es-EC" smtClean="0"/>
              <a:pPr/>
              <a:t>27/11/25</a:t>
            </a:fld>
            <a:endParaRPr lang="es-EC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C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ordiaUPC" panose="020B0304020202020204" pitchFamily="34" charset="-34"/>
              </a:defRPr>
            </a:lvl1pPr>
          </a:lstStyle>
          <a:p>
            <a:endParaRPr lang="es-EC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ordiaUPC" panose="020B0304020202020204" pitchFamily="34" charset="-34"/>
              </a:defRPr>
            </a:lvl1pPr>
          </a:lstStyle>
          <a:p>
            <a:fld id="{2F156A32-C3AE-EA4D-B481-059ABDF01A91}" type="slidenum">
              <a:rPr lang="es-EC" smtClean="0"/>
              <a:pPr/>
              <a:t>‹#›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0286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rdiaUPC" panose="020B0304020202020204" pitchFamily="34" charset="-34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rdiaUPC" panose="020B0304020202020204" pitchFamily="34" charset="-34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rdiaUPC" panose="020B0304020202020204" pitchFamily="34" charset="-34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rdiaUPC" panose="020B0304020202020204" pitchFamily="34" charset="-34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rdiaUPC" panose="020B0304020202020204" pitchFamily="34" charset="-3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"Buenos días,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voy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presentar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mi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sistema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recomendación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libros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Utilicé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dataset GoodBooks-10k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6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millones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calificaciones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Implementé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comparé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3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algoritmos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filtrado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colaborativo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Transición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 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Empecemos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con la agenda a tartar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día de hoy…"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8016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seis partes </a:t>
            </a:r>
            <a:r>
              <a:rPr lang="en-US" dirty="0" err="1"/>
              <a:t>principales</a:t>
            </a:r>
            <a:r>
              <a:rPr lang="en-US" dirty="0"/>
              <a:t>. Primero les</a:t>
            </a:r>
          </a:p>
          <a:p>
            <a:r>
              <a:rPr lang="en-US" dirty="0"/>
              <a:t>   </a:t>
            </a:r>
            <a:r>
              <a:rPr lang="en-US" dirty="0" err="1"/>
              <a:t>mostraré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resolví</a:t>
            </a:r>
            <a:r>
              <a:rPr lang="en-US" dirty="0"/>
              <a:t>: un dataset con </a:t>
            </a:r>
            <a:r>
              <a:rPr lang="en-US" dirty="0" err="1"/>
              <a:t>casi</a:t>
            </a:r>
            <a:r>
              <a:rPr lang="en-US" dirty="0"/>
              <a:t> 99% </a:t>
            </a:r>
          </a:p>
          <a:p>
            <a:r>
              <a:rPr lang="en-US" dirty="0"/>
              <a:t> 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. Luego la </a:t>
            </a:r>
            <a:r>
              <a:rPr lang="en-US" dirty="0" err="1"/>
              <a:t>metodología</a:t>
            </a:r>
            <a:r>
              <a:rPr lang="en-US" dirty="0"/>
              <a:t>: </a:t>
            </a:r>
            <a:r>
              <a:rPr lang="en-US" dirty="0" err="1"/>
              <a:t>implementé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</a:p>
          <a:p>
            <a:r>
              <a:rPr lang="en-US" dirty="0"/>
              <a:t> 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optimicé</a:t>
            </a:r>
            <a:r>
              <a:rPr lang="en-US" dirty="0"/>
              <a:t> con </a:t>
            </a:r>
            <a:r>
              <a:rPr lang="en-US" dirty="0" err="1"/>
              <a:t>GridSearchCV</a:t>
            </a:r>
            <a:r>
              <a:rPr lang="en-US" dirty="0"/>
              <a:t>. En </a:t>
            </a:r>
          </a:p>
          <a:p>
            <a:r>
              <a:rPr lang="en-US" dirty="0"/>
              <a:t> 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veremos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SVD </a:t>
            </a:r>
            <a:r>
              <a:rPr lang="en-US" dirty="0" err="1"/>
              <a:t>ganó</a:t>
            </a:r>
            <a:r>
              <a:rPr lang="en-US" dirty="0"/>
              <a:t> con un error de solo 0.816 </a:t>
            </a:r>
          </a:p>
          <a:p>
            <a:r>
              <a:rPr lang="en-US" dirty="0"/>
              <a:t>  </a:t>
            </a:r>
            <a:r>
              <a:rPr lang="en-US" dirty="0" err="1"/>
              <a:t>estrellas</a:t>
            </a:r>
            <a:r>
              <a:rPr lang="en-US" dirty="0"/>
              <a:t>. </a:t>
            </a:r>
            <a:r>
              <a:rPr lang="en-US" dirty="0" err="1"/>
              <a:t>Después</a:t>
            </a:r>
            <a:r>
              <a:rPr lang="en-US" dirty="0"/>
              <a:t> </a:t>
            </a:r>
            <a:r>
              <a:rPr lang="en-US" dirty="0" err="1"/>
              <a:t>analizaremos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SVD </a:t>
            </a:r>
            <a:r>
              <a:rPr lang="en-US" dirty="0" err="1"/>
              <a:t>superó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</a:p>
          <a:p>
            <a:r>
              <a:rPr lang="en-US" dirty="0"/>
              <a:t>  </a:t>
            </a:r>
            <a:r>
              <a:rPr lang="en-US" dirty="0" err="1"/>
              <a:t>demás</a:t>
            </a:r>
            <a:r>
              <a:rPr lang="en-US" dirty="0"/>
              <a:t>. Les </a:t>
            </a:r>
            <a:r>
              <a:rPr lang="en-US" dirty="0" err="1"/>
              <a:t>mostraré</a:t>
            </a:r>
            <a:r>
              <a:rPr lang="en-US" dirty="0"/>
              <a:t> un demo con </a:t>
            </a:r>
            <a:r>
              <a:rPr lang="en-US" dirty="0" err="1"/>
              <a:t>recomendaciones</a:t>
            </a:r>
            <a:r>
              <a:rPr lang="en-US" dirty="0"/>
              <a:t> reales para</a:t>
            </a:r>
          </a:p>
          <a:p>
            <a:r>
              <a:rPr lang="en-US" dirty="0"/>
              <a:t>   un </a:t>
            </a:r>
            <a:r>
              <a:rPr lang="en-US" dirty="0" err="1"/>
              <a:t>usuario</a:t>
            </a:r>
            <a:r>
              <a:rPr lang="en-US" dirty="0"/>
              <a:t>. Y </a:t>
            </a:r>
            <a:r>
              <a:rPr lang="en-US" dirty="0" err="1"/>
              <a:t>finalmente</a:t>
            </a:r>
            <a:r>
              <a:rPr lang="en-US" dirty="0"/>
              <a:t>, </a:t>
            </a:r>
            <a:r>
              <a:rPr lang="en-US" dirty="0" err="1"/>
              <a:t>conclusiones</a:t>
            </a:r>
            <a:r>
              <a:rPr lang="en-US" dirty="0"/>
              <a:t> y </a:t>
            </a:r>
            <a:r>
              <a:rPr lang="en-US" dirty="0" err="1"/>
              <a:t>limitaciones</a:t>
            </a:r>
            <a:r>
              <a:rPr lang="en-US" dirty="0"/>
              <a:t>. Al </a:t>
            </a:r>
          </a:p>
          <a:p>
            <a:r>
              <a:rPr lang="en-US" dirty="0"/>
              <a:t>  final </a:t>
            </a:r>
            <a:r>
              <a:rPr lang="en-US" dirty="0" err="1"/>
              <a:t>abrimos</a:t>
            </a:r>
            <a:r>
              <a:rPr lang="en-US" dirty="0"/>
              <a:t> </a:t>
            </a:r>
            <a:r>
              <a:rPr lang="en-US" dirty="0" err="1"/>
              <a:t>preguntas</a:t>
            </a:r>
            <a:r>
              <a:rPr lang="en-US" dirty="0"/>
              <a:t>.</a:t>
            </a:r>
            <a:endParaRPr lang="en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pPr/>
              <a:t>2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61582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CordiaUPC" panose="020B0304020202020204" pitchFamily="34" charset="-3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pPr/>
              <a:t>3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6909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CordiaUPC" panose="020B0304020202020204" pitchFamily="34" charset="-3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pPr/>
              <a:t>4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87573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95874-FDB5-B0A6-550E-7AB79063D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A9372-0025-23E7-0171-DB2A8AB1E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DAD1C-3902-DD45-198D-9F7D3C367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"SVD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ganó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claramente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todas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métricas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de error"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"RMSE de 0.816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significa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error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promedio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menos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de 1 estrella” -&gt;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Raíz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del Error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Cuadrático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Medio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MAE -&gt; Error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Absoluto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Medio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"Lo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más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importante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: Precision@10 de 78.8%"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"Esto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significa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8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10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libros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recomendados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gustarán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usuario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"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CordiaUPC" panose="020B0304020202020204" pitchFamily="34" charset="-34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Precision@10 =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10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recomendados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, ¿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cuántos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son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relevantes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Recall@10    =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todos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relevantes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, ¿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cuántos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están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top 10?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Ejemplo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con SVD (Precision=0.79):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Recomendé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10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libros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→ ~8 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gustaron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usuario</a:t>
            </a:r>
            <a:endParaRPr lang="en-US" sz="1200" b="0" i="0" kern="1200" dirty="0">
              <a:solidFill>
                <a:schemeClr val="tx1"/>
              </a:solidFill>
              <a:effectLst/>
              <a:latin typeface="CordiaUPC" panose="020B0304020202020204" pitchFamily="34" charset="-34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CordiaUPC" panose="020B0304020202020204" pitchFamily="34" charset="-34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Transición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 "¿Por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qué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SVD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ganó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?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Veamos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diferencias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..."</a:t>
            </a:r>
          </a:p>
          <a:p>
            <a:br>
              <a:rPr lang="en-US" dirty="0"/>
            </a:br>
            <a:endParaRPr lang="en-EC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A0CC3-EF45-69A8-FE27-6AAB76344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pPr/>
              <a:t>5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50442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55EA9-DF93-D476-93E5-3B0C5641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3910A-13A0-DD47-FEC8-94E0F916F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18D0C-0C3B-9825-EA8A-BDD4D197E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C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3C79-4A65-CA02-BB52-BA00B16C4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pPr/>
              <a:t>6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89805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E22C5-8A35-86B3-FD26-23551B5AF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C4259-763C-C16C-6249-2A57D23E1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8ABF5-99F9-7F0A-CAC6-AFC47BA5C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C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6A3A3-4E09-3619-8EC2-014881F32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pPr/>
              <a:t>7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7536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2E01-B0B9-C90C-CF85-937FDE56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A18CE-1899-2ABD-3DF6-7FC8FF0E3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6EB8E-C7F5-93E0-9CAF-F5F3AF1BD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C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26FCE-26AE-F3D0-AD6E-233A64F64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pPr/>
              <a:t>8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694681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4DDF-EB48-AC2F-46F6-616401C52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F4856-8021-F0FC-51C8-3CC1D430E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683BC-AB24-EB97-C7DC-EB1DF3EFB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conclusión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logré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sistema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con error de 0.816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estrellas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categoría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excelente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,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8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cada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10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recomendaciones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son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buenas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. SVD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superó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a KNN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porque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maneja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mejor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datos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escasos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.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optimización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fue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fundamental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estos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resultados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Muchas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 gracias. ¿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Preguntas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ordiaUPC" panose="020B0304020202020204" pitchFamily="34" charset="-34"/>
                <a:ea typeface="+mn-ea"/>
                <a:cs typeface="+mn-cs"/>
              </a:rPr>
              <a:t>?</a:t>
            </a:r>
            <a:endParaRPr lang="en-EC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48403-F721-F7ED-8EBE-C67CE1475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pPr/>
              <a:t>9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0332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50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1302B-0616-B5D3-ECCE-058359531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564C63-B3AA-E309-2194-D7C6374C4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CordiaUPC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2821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6AE4F-68D1-58AE-399B-ED8C89DF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6928AC-CA04-C1F1-2338-F8DD866E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ordiaUPC" panose="020B0304020202020204" pitchFamily="34" charset="-34"/>
              </a:defRPr>
            </a:lvl1pPr>
            <a:lvl2pPr>
              <a:defRPr b="0" i="0">
                <a:latin typeface="CordiaUPC" panose="020B0304020202020204" pitchFamily="34" charset="-34"/>
              </a:defRPr>
            </a:lvl2pPr>
            <a:lvl3pPr>
              <a:defRPr b="0" i="0">
                <a:latin typeface="CordiaUPC" panose="020B0304020202020204" pitchFamily="34" charset="-34"/>
              </a:defRPr>
            </a:lvl3pPr>
            <a:lvl4pPr>
              <a:defRPr b="0" i="0">
                <a:latin typeface="CordiaUPC" panose="020B0304020202020204" pitchFamily="34" charset="-34"/>
              </a:defRPr>
            </a:lvl4pPr>
            <a:lvl5pPr>
              <a:defRPr b="0" i="0">
                <a:latin typeface="CordiaUPC" panose="020B0304020202020204" pitchFamily="34" charset="-34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37096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71046-1272-8636-CC1B-A5B2B559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CEA2A2-3047-E9CF-D9C0-D7ECFDD7B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CordiaUPC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B75996-A587-378E-DE5E-1F84AABA6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ordiaUPC" panose="020B0304020202020204" pitchFamily="34" charset="-34"/>
              </a:defRPr>
            </a:lvl1pPr>
            <a:lvl2pPr>
              <a:defRPr b="0" i="0">
                <a:latin typeface="CordiaUPC" panose="020B0304020202020204" pitchFamily="34" charset="-34"/>
              </a:defRPr>
            </a:lvl2pPr>
            <a:lvl3pPr>
              <a:defRPr b="0" i="0">
                <a:latin typeface="CordiaUPC" panose="020B0304020202020204" pitchFamily="34" charset="-34"/>
              </a:defRPr>
            </a:lvl3pPr>
            <a:lvl4pPr>
              <a:defRPr b="0" i="0">
                <a:latin typeface="CordiaUPC" panose="020B0304020202020204" pitchFamily="34" charset="-34"/>
              </a:defRPr>
            </a:lvl4pPr>
            <a:lvl5pPr>
              <a:defRPr b="0" i="0">
                <a:latin typeface="CordiaUPC" panose="020B0304020202020204" pitchFamily="34" charset="-34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C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02C6AF-B09D-E163-89D5-6FB3422FE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CordiaUPC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F42A881-5142-C8A1-11A9-419C2BCD6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ordiaUPC" panose="020B0304020202020204" pitchFamily="34" charset="-34"/>
              </a:defRPr>
            </a:lvl1pPr>
            <a:lvl2pPr>
              <a:defRPr b="0" i="0">
                <a:latin typeface="CordiaUPC" panose="020B0304020202020204" pitchFamily="34" charset="-34"/>
              </a:defRPr>
            </a:lvl2pPr>
            <a:lvl3pPr>
              <a:defRPr b="0" i="0">
                <a:latin typeface="CordiaUPC" panose="020B0304020202020204" pitchFamily="34" charset="-34"/>
              </a:defRPr>
            </a:lvl3pPr>
            <a:lvl4pPr>
              <a:defRPr b="0" i="0">
                <a:latin typeface="CordiaUPC" panose="020B0304020202020204" pitchFamily="34" charset="-34"/>
              </a:defRPr>
            </a:lvl4pPr>
            <a:lvl5pPr>
              <a:defRPr b="0" i="0">
                <a:latin typeface="CordiaUPC" panose="020B0304020202020204" pitchFamily="34" charset="-34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5213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582DDE6-59BE-A35B-00AF-21C442A86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GRACIAS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2597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77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3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325EAB-975C-2F68-A630-B1E94C256C09}"/>
              </a:ext>
            </a:extLst>
          </p:cNvPr>
          <p:cNvSpPr txBox="1">
            <a:spLocks noChangeArrowheads="1"/>
          </p:cNvSpPr>
          <p:nvPr/>
        </p:nvSpPr>
        <p:spPr>
          <a:xfrm>
            <a:off x="475736" y="3961233"/>
            <a:ext cx="8843210" cy="1625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s-ES_tradnl" sz="2200" noProof="0" dirty="0">
                <a:solidFill>
                  <a:schemeClr val="bg1"/>
                </a:solidFill>
                <a:latin typeface="CordiaUPC" panose="020B0304020202020204" pitchFamily="34" charset="-34"/>
              </a:rPr>
              <a:t>Estudiante: Luis Antonio Pillaga </a:t>
            </a:r>
            <a:r>
              <a:rPr lang="es-ES_tradnl" sz="2200" noProof="0" dirty="0" err="1">
                <a:solidFill>
                  <a:schemeClr val="bg1"/>
                </a:solidFill>
                <a:latin typeface="CordiaUPC" panose="020B0304020202020204" pitchFamily="34" charset="-34"/>
              </a:rPr>
              <a:t>Zhagñay</a:t>
            </a:r>
            <a:br>
              <a:rPr lang="es-ES_tradnl" sz="2200" noProof="0" dirty="0">
                <a:solidFill>
                  <a:schemeClr val="bg1"/>
                </a:solidFill>
                <a:latin typeface="CordiaUPC" panose="020B0304020202020204" pitchFamily="34" charset="-34"/>
              </a:rPr>
            </a:br>
            <a:r>
              <a:rPr lang="es-ES_tradnl" sz="2200" noProof="0" dirty="0">
                <a:solidFill>
                  <a:schemeClr val="bg1"/>
                </a:solidFill>
                <a:latin typeface="CordiaUPC" panose="020B0304020202020204" pitchFamily="34" charset="-34"/>
              </a:rPr>
              <a:t>Docente: Guido Eduardo </a:t>
            </a:r>
            <a:r>
              <a:rPr lang="es-ES_tradnl" sz="2200" noProof="0" dirty="0" err="1">
                <a:solidFill>
                  <a:schemeClr val="bg1"/>
                </a:solidFill>
                <a:latin typeface="CordiaUPC" panose="020B0304020202020204" pitchFamily="34" charset="-34"/>
              </a:rPr>
              <a:t>Riogrio</a:t>
            </a:r>
            <a:r>
              <a:rPr lang="es-ES_tradnl" sz="2200" noProof="0" dirty="0">
                <a:solidFill>
                  <a:schemeClr val="bg1"/>
                </a:solidFill>
                <a:latin typeface="CordiaUPC" panose="020B0304020202020204" pitchFamily="34" charset="-34"/>
              </a:rPr>
              <a:t> Calderón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s-ES_tradnl" sz="2200" noProof="0" dirty="0">
                <a:solidFill>
                  <a:schemeClr val="bg1"/>
                </a:solidFill>
                <a:latin typeface="CordiaUPC" panose="020B0304020202020204" pitchFamily="34" charset="-34"/>
              </a:rPr>
              <a:t>Fecha: </a:t>
            </a:r>
            <a:r>
              <a:rPr lang="es-ES_tradnl" sz="2200" dirty="0">
                <a:solidFill>
                  <a:schemeClr val="bg1"/>
                </a:solidFill>
                <a:latin typeface="CordiaUPC" panose="020B0304020202020204" pitchFamily="34" charset="-34"/>
              </a:rPr>
              <a:t>27</a:t>
            </a:r>
            <a:r>
              <a:rPr lang="es-ES_tradnl" sz="2200" noProof="0" dirty="0">
                <a:solidFill>
                  <a:schemeClr val="bg1"/>
                </a:solidFill>
                <a:latin typeface="CordiaUPC" panose="020B0304020202020204" pitchFamily="34" charset="-34"/>
              </a:rPr>
              <a:t> de Noviembre 2025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7561AB2-5B57-29E6-059B-ACE41B912A22}"/>
              </a:ext>
            </a:extLst>
          </p:cNvPr>
          <p:cNvSpPr txBox="1">
            <a:spLocks noChangeArrowheads="1"/>
          </p:cNvSpPr>
          <p:nvPr/>
        </p:nvSpPr>
        <p:spPr>
          <a:xfrm>
            <a:off x="7755925" y="4107415"/>
            <a:ext cx="4436075" cy="649515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s-ES_tradnl" sz="2200" noProof="0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Maestría en Inteligencia Artificial Aplicada</a:t>
            </a:r>
          </a:p>
        </p:txBody>
      </p:sp>
      <p:sp>
        <p:nvSpPr>
          <p:cNvPr id="3" name="Google Shape;309;p3">
            <a:extLst>
              <a:ext uri="{FF2B5EF4-FFF2-40B4-BE49-F238E27FC236}">
                <a16:creationId xmlns:a16="http://schemas.microsoft.com/office/drawing/2014/main" id="{3FC5F228-F820-ECBF-D1CC-5AB53889B0A8}"/>
              </a:ext>
            </a:extLst>
          </p:cNvPr>
          <p:cNvSpPr txBox="1"/>
          <p:nvPr/>
        </p:nvSpPr>
        <p:spPr>
          <a:xfrm>
            <a:off x="475736" y="975438"/>
            <a:ext cx="6894699" cy="59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ES_tradnl" sz="4400" b="1" u="none" strike="noStrike" cap="none" noProof="0" dirty="0">
                <a:solidFill>
                  <a:schemeClr val="bg1"/>
                </a:solidFill>
                <a:latin typeface="CordiaUPC" panose="020B0304020202020204" pitchFamily="34" charset="-34"/>
                <a:ea typeface="Arial"/>
                <a:cs typeface="Arial"/>
                <a:sym typeface="Arial"/>
              </a:rPr>
              <a:t>Proyecto Académico Final</a:t>
            </a:r>
            <a:br>
              <a:rPr lang="es-ES_tradnl" sz="4400" b="1" u="none" strike="noStrike" cap="none" noProof="0" dirty="0">
                <a:solidFill>
                  <a:schemeClr val="bg1"/>
                </a:solidFill>
                <a:latin typeface="CordiaUPC" panose="020B0304020202020204" pitchFamily="34" charset="-34"/>
                <a:ea typeface="Arial"/>
                <a:cs typeface="Arial"/>
                <a:sym typeface="Arial"/>
              </a:rPr>
            </a:br>
            <a:r>
              <a:rPr lang="es-ES_tradnl" sz="4400" b="1" u="none" strike="noStrike" cap="none" noProof="0" dirty="0">
                <a:solidFill>
                  <a:schemeClr val="bg1"/>
                </a:solidFill>
                <a:latin typeface="CordiaUPC" panose="020B0304020202020204" pitchFamily="34" charset="-34"/>
                <a:ea typeface="Arial"/>
                <a:cs typeface="Arial"/>
                <a:sym typeface="Arial"/>
              </a:rPr>
              <a:t>Métodos de Aprendizaje Profundo</a:t>
            </a:r>
          </a:p>
        </p:txBody>
      </p:sp>
    </p:spTree>
    <p:extLst>
      <p:ext uri="{BB962C8B-B14F-4D97-AF65-F5344CB8AC3E}">
        <p14:creationId xmlns:p14="http://schemas.microsoft.com/office/powerpoint/2010/main" val="3075112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FB99F-8350-B089-8126-7FE7E8A8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482"/>
            <a:ext cx="11353800" cy="1325563"/>
          </a:xfrm>
        </p:spPr>
        <p:txBody>
          <a:bodyPr/>
          <a:lstStyle/>
          <a:p>
            <a:r>
              <a:rPr lang="es-ES_tradnl" b="0" noProof="0" dirty="0">
                <a:solidFill>
                  <a:schemeClr val="accent4"/>
                </a:solidFill>
                <a:latin typeface="CordiaUPC" panose="020B0304020202020204" pitchFamily="34" charset="-34"/>
              </a:rPr>
              <a:t>¡Gracias por su atención!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26D9245-2ABB-CCC9-95EE-C3EFD0FC3926}"/>
              </a:ext>
            </a:extLst>
          </p:cNvPr>
          <p:cNvSpPr txBox="1">
            <a:spLocks/>
          </p:cNvSpPr>
          <p:nvPr/>
        </p:nvSpPr>
        <p:spPr>
          <a:xfrm>
            <a:off x="726989" y="3281813"/>
            <a:ext cx="113538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800" b="0" noProof="0" dirty="0">
                <a:latin typeface="CordiaUPC" panose="020B0304020202020204" pitchFamily="34" charset="-34"/>
              </a:rPr>
              <a:t>Luis Antonio Pillaga </a:t>
            </a:r>
            <a:r>
              <a:rPr lang="es-ES_tradnl" sz="2800" b="0" noProof="0" dirty="0" err="1">
                <a:latin typeface="CordiaUPC" panose="020B0304020202020204" pitchFamily="34" charset="-34"/>
              </a:rPr>
              <a:t>Zhagñay</a:t>
            </a:r>
            <a:r>
              <a:rPr lang="es-ES_tradnl" sz="2800" b="0" noProof="0" dirty="0">
                <a:latin typeface="CordiaUPC" panose="020B0304020202020204" pitchFamily="34" charset="-34"/>
              </a:rPr>
              <a:t> </a:t>
            </a:r>
          </a:p>
          <a:p>
            <a:r>
              <a:rPr lang="es-ES_tradnl" sz="2800" b="0" noProof="0" dirty="0">
                <a:latin typeface="CordiaUPC" panose="020B0304020202020204" pitchFamily="34" charset="-34"/>
              </a:rPr>
              <a:t>lapillaga2@utpl.edu.ec</a:t>
            </a:r>
          </a:p>
        </p:txBody>
      </p:sp>
    </p:spTree>
    <p:extLst>
      <p:ext uri="{BB962C8B-B14F-4D97-AF65-F5344CB8AC3E}">
        <p14:creationId xmlns:p14="http://schemas.microsoft.com/office/powerpoint/2010/main" val="101909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09;p3">
            <a:extLst>
              <a:ext uri="{FF2B5EF4-FFF2-40B4-BE49-F238E27FC236}">
                <a16:creationId xmlns:a16="http://schemas.microsoft.com/office/drawing/2014/main" id="{81D2A54E-BF77-12C8-43D6-D990AAD710B8}"/>
              </a:ext>
            </a:extLst>
          </p:cNvPr>
          <p:cNvSpPr txBox="1"/>
          <p:nvPr/>
        </p:nvSpPr>
        <p:spPr>
          <a:xfrm>
            <a:off x="544068" y="625839"/>
            <a:ext cx="4700594" cy="59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ES_tradnl" sz="3600" b="1" u="none" strike="noStrike" cap="none" noProof="0" dirty="0">
                <a:latin typeface="CordiaUPC" panose="020B0304020202020204" pitchFamily="34" charset="-34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9" name="Google Shape;347;p4">
            <a:extLst>
              <a:ext uri="{FF2B5EF4-FFF2-40B4-BE49-F238E27FC236}">
                <a16:creationId xmlns:a16="http://schemas.microsoft.com/office/drawing/2014/main" id="{0DA6E412-884A-9F39-6E62-8818B03A1DA6}"/>
              </a:ext>
            </a:extLst>
          </p:cNvPr>
          <p:cNvSpPr/>
          <p:nvPr/>
        </p:nvSpPr>
        <p:spPr>
          <a:xfrm>
            <a:off x="0" y="1433020"/>
            <a:ext cx="1576552" cy="6650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800" noProof="0" dirty="0">
              <a:solidFill>
                <a:schemeClr val="lt1"/>
              </a:solidFill>
              <a:latin typeface="CordiaUPC" panose="020B0304020202020204" pitchFamily="34" charset="-34"/>
              <a:ea typeface="Calibri"/>
              <a:cs typeface="CordiaUPC" panose="020B0304020202020204" pitchFamily="34" charset="-34"/>
              <a:sym typeface="Calibri"/>
            </a:endParaRPr>
          </a:p>
        </p:txBody>
      </p:sp>
      <p:sp>
        <p:nvSpPr>
          <p:cNvPr id="30" name="Line 2">
            <a:extLst>
              <a:ext uri="{FF2B5EF4-FFF2-40B4-BE49-F238E27FC236}">
                <a16:creationId xmlns:a16="http://schemas.microsoft.com/office/drawing/2014/main" id="{2016390E-0F03-26BC-1441-A6AFD7EAC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4477" y="2638677"/>
            <a:ext cx="3920945" cy="1523"/>
          </a:xfrm>
          <a:prstGeom prst="line">
            <a:avLst/>
          </a:prstGeom>
          <a:noFill/>
          <a:ln w="19050">
            <a:solidFill>
              <a:srgbClr val="00206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_tradnl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64878578-78CA-8C20-E2E1-17942888C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04" y="2220800"/>
            <a:ext cx="891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sz="2000" noProof="0" dirty="0">
                <a:latin typeface="CordiaUPC" panose="020B0304020202020204" pitchFamily="34" charset="-34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66" name="TextBox 68">
            <a:extLst>
              <a:ext uri="{FF2B5EF4-FFF2-40B4-BE49-F238E27FC236}">
                <a16:creationId xmlns:a16="http://schemas.microsoft.com/office/drawing/2014/main" id="{3B2A87C5-1050-AC85-3C26-EB8C1D6A6CEF}"/>
              </a:ext>
            </a:extLst>
          </p:cNvPr>
          <p:cNvSpPr txBox="1"/>
          <p:nvPr/>
        </p:nvSpPr>
        <p:spPr>
          <a:xfrm>
            <a:off x="544068" y="2191235"/>
            <a:ext cx="52770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sz="2400" noProof="0" dirty="0">
                <a:solidFill>
                  <a:srgbClr val="002060"/>
                </a:solidFill>
                <a:latin typeface="Aptos" panose="020B00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7" name="Line 2">
            <a:extLst>
              <a:ext uri="{FF2B5EF4-FFF2-40B4-BE49-F238E27FC236}">
                <a16:creationId xmlns:a16="http://schemas.microsoft.com/office/drawing/2014/main" id="{3D951A81-BE62-BEC0-5B12-F1D84623D7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4477" y="3532841"/>
            <a:ext cx="3920945" cy="1523"/>
          </a:xfrm>
          <a:prstGeom prst="line">
            <a:avLst/>
          </a:prstGeom>
          <a:noFill/>
          <a:ln w="19050">
            <a:solidFill>
              <a:srgbClr val="00206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_tradnl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 Box 6">
            <a:extLst>
              <a:ext uri="{FF2B5EF4-FFF2-40B4-BE49-F238E27FC236}">
                <a16:creationId xmlns:a16="http://schemas.microsoft.com/office/drawing/2014/main" id="{56C7EEAB-E62F-AFDE-3B4C-4B44F63A6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04" y="3114964"/>
            <a:ext cx="20072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sz="2000" noProof="0" dirty="0">
                <a:latin typeface="CordiaUPC" panose="020B0304020202020204" pitchFamily="34" charset="-34"/>
                <a:cs typeface="Arial" panose="020B0604020202020204" pitchFamily="34" charset="0"/>
              </a:rPr>
              <a:t>Arquitectura del sistema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2C5568-8C62-81A2-5788-F6FBC829E090}"/>
              </a:ext>
            </a:extLst>
          </p:cNvPr>
          <p:cNvSpPr txBox="1"/>
          <p:nvPr/>
        </p:nvSpPr>
        <p:spPr>
          <a:xfrm>
            <a:off x="544067" y="3085399"/>
            <a:ext cx="52771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sz="2400" noProof="0" dirty="0">
                <a:solidFill>
                  <a:srgbClr val="002060"/>
                </a:solidFill>
                <a:latin typeface="Aptos" panose="020B00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70" name="Line 2">
            <a:extLst>
              <a:ext uri="{FF2B5EF4-FFF2-40B4-BE49-F238E27FC236}">
                <a16:creationId xmlns:a16="http://schemas.microsoft.com/office/drawing/2014/main" id="{1BD7D81E-394F-7ED8-485A-64BCAAEA40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8929" y="4425482"/>
            <a:ext cx="3920945" cy="1523"/>
          </a:xfrm>
          <a:prstGeom prst="line">
            <a:avLst/>
          </a:prstGeom>
          <a:noFill/>
          <a:ln w="19050">
            <a:solidFill>
              <a:srgbClr val="00206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_tradnl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 Box 6">
            <a:extLst>
              <a:ext uri="{FF2B5EF4-FFF2-40B4-BE49-F238E27FC236}">
                <a16:creationId xmlns:a16="http://schemas.microsoft.com/office/drawing/2014/main" id="{539EC4DE-DFF7-AF99-DF9E-2C350C84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556" y="4007605"/>
            <a:ext cx="24817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sz="2000" noProof="0" dirty="0">
                <a:latin typeface="CordiaUPC" panose="020B0304020202020204" pitchFamily="34" charset="-34"/>
                <a:cs typeface="Arial" panose="020B0604020202020204" pitchFamily="34" charset="0"/>
              </a:rPr>
              <a:t>Tecnologías e implementación</a:t>
            </a:r>
          </a:p>
        </p:txBody>
      </p:sp>
      <p:sp>
        <p:nvSpPr>
          <p:cNvPr id="72" name="TextBox 68">
            <a:extLst>
              <a:ext uri="{FF2B5EF4-FFF2-40B4-BE49-F238E27FC236}">
                <a16:creationId xmlns:a16="http://schemas.microsoft.com/office/drawing/2014/main" id="{20AFC25C-50A3-FF26-97F2-372C537A9A5D}"/>
              </a:ext>
            </a:extLst>
          </p:cNvPr>
          <p:cNvSpPr txBox="1"/>
          <p:nvPr/>
        </p:nvSpPr>
        <p:spPr>
          <a:xfrm>
            <a:off x="558519" y="3978040"/>
            <a:ext cx="52771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sz="2400" noProof="0" dirty="0">
                <a:solidFill>
                  <a:srgbClr val="002060"/>
                </a:solidFill>
                <a:latin typeface="Aptos" panose="020B00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73" name="Line 2">
            <a:extLst>
              <a:ext uri="{FF2B5EF4-FFF2-40B4-BE49-F238E27FC236}">
                <a16:creationId xmlns:a16="http://schemas.microsoft.com/office/drawing/2014/main" id="{DE47CEBA-F1F0-59C8-4057-109295400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302" y="5316600"/>
            <a:ext cx="3920945" cy="1523"/>
          </a:xfrm>
          <a:prstGeom prst="line">
            <a:avLst/>
          </a:prstGeom>
          <a:noFill/>
          <a:ln w="19050">
            <a:solidFill>
              <a:srgbClr val="00206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_tradnl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 Box 6">
            <a:extLst>
              <a:ext uri="{FF2B5EF4-FFF2-40B4-BE49-F238E27FC236}">
                <a16:creationId xmlns:a16="http://schemas.microsoft.com/office/drawing/2014/main" id="{D4BCAEBB-7571-FEC1-41FB-D7B3B582D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929" y="4898723"/>
            <a:ext cx="7152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sz="2000" noProof="0" dirty="0">
                <a:latin typeface="CordiaUPC" panose="020B0304020202020204" pitchFamily="34" charset="-34"/>
                <a:cs typeface="Arial" panose="020B0604020202020204" pitchFamily="34" charset="0"/>
              </a:rPr>
              <a:t>Demos</a:t>
            </a:r>
          </a:p>
        </p:txBody>
      </p:sp>
      <p:sp>
        <p:nvSpPr>
          <p:cNvPr id="75" name="TextBox 68">
            <a:extLst>
              <a:ext uri="{FF2B5EF4-FFF2-40B4-BE49-F238E27FC236}">
                <a16:creationId xmlns:a16="http://schemas.microsoft.com/office/drawing/2014/main" id="{8A55C8CC-D2A4-DE96-7A59-21D8794343E2}"/>
              </a:ext>
            </a:extLst>
          </p:cNvPr>
          <p:cNvSpPr txBox="1"/>
          <p:nvPr/>
        </p:nvSpPr>
        <p:spPr>
          <a:xfrm>
            <a:off x="542892" y="4869158"/>
            <a:ext cx="52771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sz="2400" noProof="0" dirty="0">
                <a:solidFill>
                  <a:srgbClr val="002060"/>
                </a:solidFill>
                <a:latin typeface="Aptos" panose="020B00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E7E490D2-E623-D014-118E-1CE3540F5A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3586" y="2638677"/>
            <a:ext cx="3920945" cy="1523"/>
          </a:xfrm>
          <a:prstGeom prst="line">
            <a:avLst/>
          </a:prstGeom>
          <a:noFill/>
          <a:ln w="19050">
            <a:solidFill>
              <a:srgbClr val="002060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_tradnl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5EEC86DD-94B7-9924-F703-5EA9E8555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213" y="2220800"/>
            <a:ext cx="11977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sz="2000" dirty="0">
                <a:latin typeface="CordiaUPC" panose="020B0304020202020204" pitchFamily="34" charset="-34"/>
                <a:cs typeface="Arial" panose="020B0604020202020204" pitchFamily="34" charset="0"/>
              </a:rPr>
              <a:t>C</a:t>
            </a:r>
            <a:r>
              <a:rPr lang="es-ES_tradnl" sz="2000" noProof="0" dirty="0" err="1">
                <a:latin typeface="CordiaUPC" panose="020B0304020202020204" pitchFamily="34" charset="-34"/>
                <a:cs typeface="Arial" panose="020B0604020202020204" pitchFamily="34" charset="0"/>
              </a:rPr>
              <a:t>onclusiones</a:t>
            </a:r>
            <a:endParaRPr lang="es-ES_tradnl" sz="2000" noProof="0" dirty="0">
              <a:latin typeface="CordiaUPC" panose="020B0304020202020204" pitchFamily="34" charset="-34"/>
              <a:cs typeface="Arial" panose="020B0604020202020204" pitchFamily="34" charset="0"/>
            </a:endParaRPr>
          </a:p>
        </p:txBody>
      </p:sp>
      <p:sp>
        <p:nvSpPr>
          <p:cNvPr id="7" name="TextBox 68">
            <a:extLst>
              <a:ext uri="{FF2B5EF4-FFF2-40B4-BE49-F238E27FC236}">
                <a16:creationId xmlns:a16="http://schemas.microsoft.com/office/drawing/2014/main" id="{6750B04F-09B6-1C02-F4AC-77B96FA4F3FD}"/>
              </a:ext>
            </a:extLst>
          </p:cNvPr>
          <p:cNvSpPr txBox="1"/>
          <p:nvPr/>
        </p:nvSpPr>
        <p:spPr>
          <a:xfrm>
            <a:off x="6096000" y="2191235"/>
            <a:ext cx="51488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sz="2400" noProof="0" dirty="0">
                <a:solidFill>
                  <a:srgbClr val="002060"/>
                </a:solidFill>
                <a:latin typeface="Aptos" panose="020B00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05649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36754-D346-5912-4E29-B0694ECC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47;p4">
            <a:extLst>
              <a:ext uri="{FF2B5EF4-FFF2-40B4-BE49-F238E27FC236}">
                <a16:creationId xmlns:a16="http://schemas.microsoft.com/office/drawing/2014/main" id="{3C7CF167-5A11-9CB9-D9E0-7C991850B8A2}"/>
              </a:ext>
            </a:extLst>
          </p:cNvPr>
          <p:cNvSpPr/>
          <p:nvPr/>
        </p:nvSpPr>
        <p:spPr>
          <a:xfrm>
            <a:off x="0" y="1433020"/>
            <a:ext cx="1576552" cy="6650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800" noProof="0" dirty="0">
              <a:solidFill>
                <a:schemeClr val="lt1"/>
              </a:solidFill>
              <a:latin typeface="CordiaUPC" panose="020B0304020202020204" pitchFamily="34" charset="-34"/>
              <a:ea typeface="Calibri"/>
              <a:cs typeface="CordiaUPC" panose="020B0304020202020204" pitchFamily="34" charset="-34"/>
              <a:sym typeface="Calibri"/>
            </a:endParaRPr>
          </a:p>
        </p:txBody>
      </p:sp>
      <p:sp>
        <p:nvSpPr>
          <p:cNvPr id="22" name="Google Shape;348;p4">
            <a:extLst>
              <a:ext uri="{FF2B5EF4-FFF2-40B4-BE49-F238E27FC236}">
                <a16:creationId xmlns:a16="http://schemas.microsoft.com/office/drawing/2014/main" id="{A322C161-5011-9EA6-4BAF-5971780C3940}"/>
              </a:ext>
            </a:extLst>
          </p:cNvPr>
          <p:cNvSpPr txBox="1"/>
          <p:nvPr/>
        </p:nvSpPr>
        <p:spPr>
          <a:xfrm>
            <a:off x="788276" y="533142"/>
            <a:ext cx="7676829" cy="6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ES_tradnl" sz="4800" b="1" noProof="0" dirty="0">
                <a:latin typeface="CordiaUPC" panose="020B0304020202020204" pitchFamily="34" charset="-34"/>
                <a:ea typeface="Arial"/>
                <a:cs typeface="Arial"/>
                <a:sym typeface="Arial"/>
              </a:rPr>
              <a:t>1. Objetivos</a:t>
            </a:r>
            <a:endParaRPr lang="es-ES_tradnl" sz="3600" noProof="0" dirty="0">
              <a:latin typeface="CordiaUPC" panose="020B0304020202020204" pitchFamily="34" charset="-34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DEE54-83A6-BD86-24E4-3350048476C0}"/>
              </a:ext>
            </a:extLst>
          </p:cNvPr>
          <p:cNvSpPr txBox="1"/>
          <p:nvPr/>
        </p:nvSpPr>
        <p:spPr>
          <a:xfrm>
            <a:off x="215900" y="1603868"/>
            <a:ext cx="11569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General:</a:t>
            </a:r>
            <a:b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</a:b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Diseñar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e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implementar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un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sistema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de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reconocimiento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facial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que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identifique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personas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en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tiempo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real.</a:t>
            </a:r>
            <a:endParaRPr lang="en-EC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26450-109D-BB53-E6C7-A332E152CC53}"/>
              </a:ext>
            </a:extLst>
          </p:cNvPr>
          <p:cNvSpPr txBox="1"/>
          <p:nvPr/>
        </p:nvSpPr>
        <p:spPr>
          <a:xfrm>
            <a:off x="1576552" y="2906828"/>
            <a:ext cx="109469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CordiaUPC" panose="020B0304020202020204" pitchFamily="34" charset="-34"/>
                <a:cs typeface="CordiaUPC" panose="020B0304020202020204" pitchFamily="34" charset="-34"/>
              </a:rPr>
              <a:t>Específicos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:</a:t>
            </a:r>
            <a:b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</a:b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1.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Investigar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técnicas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de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detección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y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extracción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.</a:t>
            </a:r>
          </a:p>
          <a:p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2.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Implementar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arquitectura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modular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intercambiable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.</a:t>
            </a:r>
          </a:p>
          <a:p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3.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Desarrollar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proceso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de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enrolamiento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de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usuarios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.</a:t>
            </a:r>
          </a:p>
          <a:p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4.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Evaluar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precisión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de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reconocimiento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y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velocidad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.</a:t>
            </a:r>
          </a:p>
          <a:p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5.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Comparar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backend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InsightFace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vs backend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dlib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.</a:t>
            </a:r>
            <a:endParaRPr lang="en-EC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379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47;p4">
            <a:extLst>
              <a:ext uri="{FF2B5EF4-FFF2-40B4-BE49-F238E27FC236}">
                <a16:creationId xmlns:a16="http://schemas.microsoft.com/office/drawing/2014/main" id="{083C6B8A-BD9A-B1E3-42F5-5FCD80F7C628}"/>
              </a:ext>
            </a:extLst>
          </p:cNvPr>
          <p:cNvSpPr/>
          <p:nvPr/>
        </p:nvSpPr>
        <p:spPr>
          <a:xfrm>
            <a:off x="0" y="1433020"/>
            <a:ext cx="1576552" cy="6650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800" noProof="0" dirty="0">
              <a:solidFill>
                <a:schemeClr val="lt1"/>
              </a:solidFill>
              <a:latin typeface="CordiaUPC" panose="020B0304020202020204" pitchFamily="34" charset="-34"/>
              <a:ea typeface="Calibri"/>
              <a:cs typeface="CordiaUPC" panose="020B0304020202020204" pitchFamily="34" charset="-34"/>
              <a:sym typeface="Calibri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A8B5ED5C-14AE-B2BE-65BA-92EA6EE3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89"/>
            <a:ext cx="5075712" cy="832361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3600"/>
            </a:pPr>
            <a:r>
              <a:rPr lang="es-ES_tradnl" b="1" noProof="0" dirty="0">
                <a:latin typeface="CordiaUPC" panose="020B0304020202020204" pitchFamily="34" charset="-34"/>
                <a:ea typeface="Arial"/>
                <a:cs typeface="CordiaUPC" panose="020B0304020202020204" pitchFamily="34" charset="-34"/>
                <a:sym typeface="Arial"/>
              </a:rPr>
              <a:t>2. Arquitectura del sistema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FF737A6-C8D4-F75C-843B-341868DD9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026" y="2106528"/>
            <a:ext cx="10579772" cy="264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5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9B915-9DC7-B69C-7403-D0DF90BD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47;p4">
            <a:extLst>
              <a:ext uri="{FF2B5EF4-FFF2-40B4-BE49-F238E27FC236}">
                <a16:creationId xmlns:a16="http://schemas.microsoft.com/office/drawing/2014/main" id="{08921935-3FBB-B736-BD75-A81A9A63C767}"/>
              </a:ext>
            </a:extLst>
          </p:cNvPr>
          <p:cNvSpPr/>
          <p:nvPr/>
        </p:nvSpPr>
        <p:spPr>
          <a:xfrm>
            <a:off x="0" y="1433020"/>
            <a:ext cx="1576552" cy="6650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800" noProof="0" dirty="0">
              <a:solidFill>
                <a:schemeClr val="lt1"/>
              </a:solidFill>
              <a:latin typeface="CordiaUPC" panose="020B0304020202020204" pitchFamily="34" charset="-34"/>
              <a:ea typeface="Calibri"/>
              <a:cs typeface="CordiaUPC" panose="020B0304020202020204" pitchFamily="34" charset="-34"/>
              <a:sym typeface="Calibri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EBD32829-3CF0-D395-83DD-6E29975E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8889"/>
            <a:ext cx="7913915" cy="832361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3600"/>
            </a:pPr>
            <a:r>
              <a:rPr lang="es-ES_tradnl" b="1" noProof="0" dirty="0">
                <a:latin typeface="CordiaUPC" panose="020B0304020202020204" pitchFamily="34" charset="-34"/>
                <a:ea typeface="Arial"/>
                <a:cs typeface="CordiaUPC" panose="020B0304020202020204" pitchFamily="34" charset="-34"/>
                <a:sym typeface="Arial"/>
              </a:rPr>
              <a:t>3. Tecnologías e implementación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64100F7-A8CF-4B1E-4792-D1E26A005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1500" y="1306350"/>
            <a:ext cx="8305800" cy="4845050"/>
          </a:xfrm>
          <a:prstGeom prst="rect">
            <a:avLst/>
          </a:prstGeom>
        </p:spPr>
      </p:pic>
      <p:sp>
        <p:nvSpPr>
          <p:cNvPr id="10" name="Google Shape;348;p4">
            <a:extLst>
              <a:ext uri="{FF2B5EF4-FFF2-40B4-BE49-F238E27FC236}">
                <a16:creationId xmlns:a16="http://schemas.microsoft.com/office/drawing/2014/main" id="{12A7A17C-65B5-A4D9-1AD2-9838B301DDAE}"/>
              </a:ext>
            </a:extLst>
          </p:cNvPr>
          <p:cNvSpPr txBox="1"/>
          <p:nvPr/>
        </p:nvSpPr>
        <p:spPr>
          <a:xfrm>
            <a:off x="838199" y="878122"/>
            <a:ext cx="7676829" cy="6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ES_tradnl" sz="4000" noProof="0" dirty="0" err="1">
                <a:latin typeface="CordiaUPC" panose="020B0304020202020204" pitchFamily="34" charset="-34"/>
                <a:ea typeface="Arial"/>
                <a:cs typeface="Arial"/>
                <a:sym typeface="Arial"/>
              </a:rPr>
              <a:t>Stack</a:t>
            </a:r>
            <a:r>
              <a:rPr lang="es-ES_tradnl" sz="4000" dirty="0">
                <a:latin typeface="CordiaUPC" panose="020B0304020202020204" pitchFamily="34" charset="-34"/>
                <a:ea typeface="Arial"/>
                <a:cs typeface="Arial"/>
                <a:sym typeface="Arial"/>
              </a:rPr>
              <a:t> de desarrollo</a:t>
            </a:r>
            <a:endParaRPr lang="es-ES_tradnl" sz="4000" noProof="0" dirty="0">
              <a:latin typeface="CordiaUPC" panose="020B0304020202020204" pitchFamily="34" charset="-34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520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2E124-4A81-4103-0B70-53C432FF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47;p4">
            <a:extLst>
              <a:ext uri="{FF2B5EF4-FFF2-40B4-BE49-F238E27FC236}">
                <a16:creationId xmlns:a16="http://schemas.microsoft.com/office/drawing/2014/main" id="{52BE95C2-8A6F-AB41-64F3-D0523B66581E}"/>
              </a:ext>
            </a:extLst>
          </p:cNvPr>
          <p:cNvSpPr/>
          <p:nvPr/>
        </p:nvSpPr>
        <p:spPr>
          <a:xfrm>
            <a:off x="0" y="1433020"/>
            <a:ext cx="1576552" cy="6650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800" noProof="0" dirty="0">
              <a:solidFill>
                <a:schemeClr val="lt1"/>
              </a:solidFill>
              <a:latin typeface="CordiaUPC" panose="020B0304020202020204" pitchFamily="34" charset="-34"/>
              <a:ea typeface="Calibri"/>
              <a:cs typeface="CordiaUPC" panose="020B0304020202020204" pitchFamily="34" charset="-34"/>
              <a:sym typeface="Calibri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08AA400D-F107-C6D9-3B88-F7E0F540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8889"/>
            <a:ext cx="7913915" cy="832361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3600"/>
            </a:pPr>
            <a:r>
              <a:rPr lang="es-ES_tradnl" b="1" noProof="0" dirty="0">
                <a:latin typeface="CordiaUPC" panose="020B0304020202020204" pitchFamily="34" charset="-34"/>
                <a:ea typeface="Arial"/>
                <a:cs typeface="CordiaUPC" panose="020B0304020202020204" pitchFamily="34" charset="-34"/>
                <a:sym typeface="Arial"/>
              </a:rPr>
              <a:t>3. Tecnologías e implementación</a:t>
            </a:r>
          </a:p>
        </p:txBody>
      </p:sp>
      <p:sp>
        <p:nvSpPr>
          <p:cNvPr id="10" name="Google Shape;348;p4">
            <a:extLst>
              <a:ext uri="{FF2B5EF4-FFF2-40B4-BE49-F238E27FC236}">
                <a16:creationId xmlns:a16="http://schemas.microsoft.com/office/drawing/2014/main" id="{61B6D8D7-D6C5-57B1-E635-E759B841847C}"/>
              </a:ext>
            </a:extLst>
          </p:cNvPr>
          <p:cNvSpPr txBox="1"/>
          <p:nvPr/>
        </p:nvSpPr>
        <p:spPr>
          <a:xfrm>
            <a:off x="838199" y="878122"/>
            <a:ext cx="7676829" cy="6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ES_tradnl" sz="4000" noProof="0" dirty="0">
                <a:latin typeface="CordiaUPC" panose="020B0304020202020204" pitchFamily="34" charset="-34"/>
                <a:ea typeface="Arial"/>
                <a:cs typeface="Arial"/>
                <a:sym typeface="Arial"/>
              </a:rPr>
              <a:t>Comparación de </a:t>
            </a:r>
            <a:r>
              <a:rPr lang="es-ES_tradnl" sz="4000" noProof="0" dirty="0" err="1">
                <a:latin typeface="CordiaUPC" panose="020B0304020202020204" pitchFamily="34" charset="-34"/>
                <a:ea typeface="Arial"/>
                <a:cs typeface="Arial"/>
                <a:sym typeface="Arial"/>
              </a:rPr>
              <a:t>backends</a:t>
            </a:r>
            <a:endParaRPr lang="es-ES_tradnl" sz="4000" noProof="0" dirty="0">
              <a:latin typeface="CordiaUPC" panose="020B0304020202020204" pitchFamily="34" charset="-34"/>
              <a:ea typeface="Arial"/>
              <a:cs typeface="Arial"/>
              <a:sym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E398AF-7168-7124-1297-41C61E250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725069"/>
            <a:ext cx="7772400" cy="56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8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A12EA-BE88-28FB-19AB-A8052CC2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47;p4">
            <a:extLst>
              <a:ext uri="{FF2B5EF4-FFF2-40B4-BE49-F238E27FC236}">
                <a16:creationId xmlns:a16="http://schemas.microsoft.com/office/drawing/2014/main" id="{84D9AA74-1A19-1B09-FAD3-B31302031ECA}"/>
              </a:ext>
            </a:extLst>
          </p:cNvPr>
          <p:cNvSpPr/>
          <p:nvPr/>
        </p:nvSpPr>
        <p:spPr>
          <a:xfrm>
            <a:off x="0" y="1433020"/>
            <a:ext cx="1576552" cy="6650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800" noProof="0" dirty="0">
              <a:solidFill>
                <a:schemeClr val="lt1"/>
              </a:solidFill>
              <a:latin typeface="CordiaUPC" panose="020B0304020202020204" pitchFamily="34" charset="-34"/>
              <a:ea typeface="Calibri"/>
              <a:cs typeface="CordiaUPC" panose="020B0304020202020204" pitchFamily="34" charset="-34"/>
              <a:sym typeface="Calibri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74CA9305-E074-D1D6-9F5E-7C855F53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8889"/>
            <a:ext cx="7913915" cy="832361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3600"/>
            </a:pPr>
            <a:r>
              <a:rPr lang="es-ES_tradnl" b="1" noProof="0" dirty="0">
                <a:latin typeface="CordiaUPC" panose="020B0304020202020204" pitchFamily="34" charset="-34"/>
                <a:ea typeface="Arial"/>
                <a:cs typeface="CordiaUPC" panose="020B0304020202020204" pitchFamily="34" charset="-34"/>
                <a:sym typeface="Arial"/>
              </a:rPr>
              <a:t>3. Tecnologías e implementación</a:t>
            </a:r>
          </a:p>
        </p:txBody>
      </p:sp>
      <p:sp>
        <p:nvSpPr>
          <p:cNvPr id="10" name="Google Shape;348;p4">
            <a:extLst>
              <a:ext uri="{FF2B5EF4-FFF2-40B4-BE49-F238E27FC236}">
                <a16:creationId xmlns:a16="http://schemas.microsoft.com/office/drawing/2014/main" id="{C18B5F54-BC27-9559-8686-0747785F6504}"/>
              </a:ext>
            </a:extLst>
          </p:cNvPr>
          <p:cNvSpPr txBox="1"/>
          <p:nvPr/>
        </p:nvSpPr>
        <p:spPr>
          <a:xfrm>
            <a:off x="838199" y="878122"/>
            <a:ext cx="7676829" cy="6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ES_tradnl" sz="4000" noProof="0" dirty="0">
                <a:latin typeface="CordiaUPC" panose="020B0304020202020204" pitchFamily="34" charset="-34"/>
                <a:ea typeface="Arial"/>
                <a:cs typeface="Arial"/>
                <a:sym typeface="Arial"/>
              </a:rPr>
              <a:t>Evaluación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BDA669E-0086-8017-26FC-3C17308B4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2150" y="878122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64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15A3-CE52-F68D-AC1C-C1778F1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47;p4">
            <a:extLst>
              <a:ext uri="{FF2B5EF4-FFF2-40B4-BE49-F238E27FC236}">
                <a16:creationId xmlns:a16="http://schemas.microsoft.com/office/drawing/2014/main" id="{89313C1F-5457-40DE-E40C-51DC1347CF18}"/>
              </a:ext>
            </a:extLst>
          </p:cNvPr>
          <p:cNvSpPr/>
          <p:nvPr/>
        </p:nvSpPr>
        <p:spPr>
          <a:xfrm>
            <a:off x="0" y="1433020"/>
            <a:ext cx="1576552" cy="6650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800" noProof="0" dirty="0">
              <a:solidFill>
                <a:schemeClr val="lt1"/>
              </a:solidFill>
              <a:latin typeface="CordiaUPC" panose="020B0304020202020204" pitchFamily="34" charset="-34"/>
              <a:ea typeface="Calibri"/>
              <a:cs typeface="CordiaUPC" panose="020B0304020202020204" pitchFamily="34" charset="-34"/>
              <a:sym typeface="Calibri"/>
            </a:endParaRPr>
          </a:p>
        </p:txBody>
      </p:sp>
      <p:sp>
        <p:nvSpPr>
          <p:cNvPr id="7" name="Google Shape;348;p4">
            <a:extLst>
              <a:ext uri="{FF2B5EF4-FFF2-40B4-BE49-F238E27FC236}">
                <a16:creationId xmlns:a16="http://schemas.microsoft.com/office/drawing/2014/main" id="{6004E044-0B14-BB6A-61DD-AB783BDDBFE2}"/>
              </a:ext>
            </a:extLst>
          </p:cNvPr>
          <p:cNvSpPr txBox="1"/>
          <p:nvPr/>
        </p:nvSpPr>
        <p:spPr>
          <a:xfrm>
            <a:off x="788276" y="608625"/>
            <a:ext cx="7676829" cy="6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002060"/>
              </a:buClr>
              <a:buSzPts val="3600"/>
            </a:pPr>
            <a:r>
              <a:rPr lang="es-ES_tradnl" sz="4800" b="1" dirty="0">
                <a:latin typeface="CordiaUPC" panose="020B0304020202020204" pitchFamily="34" charset="-34"/>
                <a:ea typeface="Arial"/>
                <a:cs typeface="Arial"/>
                <a:sym typeface="Arial"/>
              </a:rPr>
              <a:t>4. Demos</a:t>
            </a:r>
            <a:endParaRPr lang="es-ES_tradnl" sz="3600" dirty="0">
              <a:latin typeface="CordiaUPC" panose="020B0304020202020204" pitchFamily="34" charset="-34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person taking a selfie&#10;&#10;AI-generated content may be incorrect.">
            <a:extLst>
              <a:ext uri="{FF2B5EF4-FFF2-40B4-BE49-F238E27FC236}">
                <a16:creationId xmlns:a16="http://schemas.microsoft.com/office/drawing/2014/main" id="{251045B9-2A71-4EF1-45B5-B3ECFE8E1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62" y="1600917"/>
            <a:ext cx="4091428" cy="2509673"/>
          </a:xfrm>
          <a:prstGeom prst="rect">
            <a:avLst/>
          </a:prstGeom>
        </p:spPr>
      </p:pic>
      <p:pic>
        <p:nvPicPr>
          <p:cNvPr id="6" name="CleanShot 2025-11-27 at 20.43.15">
            <a:hlinkClick r:id="" action="ppaction://media"/>
            <a:extLst>
              <a:ext uri="{FF2B5EF4-FFF2-40B4-BE49-F238E27FC236}">
                <a16:creationId xmlns:a16="http://schemas.microsoft.com/office/drawing/2014/main" id="{B404AA9B-F66B-787B-171A-528747C5C6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4769" y="1084103"/>
            <a:ext cx="6611355" cy="3924300"/>
          </a:xfrm>
          <a:prstGeom prst="rect">
            <a:avLst/>
          </a:prstGeom>
        </p:spPr>
      </p:pic>
      <p:pic>
        <p:nvPicPr>
          <p:cNvPr id="10" name="Picture 9" descr="A group of people standing in front of an airplane&#10;&#10;AI-generated content may be incorrect.">
            <a:extLst>
              <a:ext uri="{FF2B5EF4-FFF2-40B4-BE49-F238E27FC236}">
                <a16:creationId xmlns:a16="http://schemas.microsoft.com/office/drawing/2014/main" id="{AE3A125C-1BC4-A159-2040-E84BB7271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099" y="4188870"/>
            <a:ext cx="3122295" cy="25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828A5-18F5-5849-15F9-01110C9E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47;p4">
            <a:extLst>
              <a:ext uri="{FF2B5EF4-FFF2-40B4-BE49-F238E27FC236}">
                <a16:creationId xmlns:a16="http://schemas.microsoft.com/office/drawing/2014/main" id="{6DE452D4-B8B2-9221-ACF8-E1CDF2F8B1B3}"/>
              </a:ext>
            </a:extLst>
          </p:cNvPr>
          <p:cNvSpPr/>
          <p:nvPr/>
        </p:nvSpPr>
        <p:spPr>
          <a:xfrm>
            <a:off x="0" y="1433020"/>
            <a:ext cx="1576552" cy="6650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800" noProof="0" dirty="0">
              <a:solidFill>
                <a:schemeClr val="lt1"/>
              </a:solidFill>
              <a:latin typeface="CordiaUPC" panose="020B0304020202020204" pitchFamily="34" charset="-34"/>
              <a:ea typeface="Calibri"/>
              <a:cs typeface="CordiaUPC" panose="020B0304020202020204" pitchFamily="34" charset="-34"/>
              <a:sym typeface="Calibri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EF226F71-D1F4-69BF-56A5-A6662E85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8889"/>
            <a:ext cx="7913915" cy="832361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3600"/>
            </a:pPr>
            <a:r>
              <a:rPr lang="es-ES_tradnl" b="1" dirty="0">
                <a:latin typeface="CordiaUPC" panose="020B0304020202020204" pitchFamily="34" charset="-34"/>
                <a:ea typeface="Arial"/>
                <a:cs typeface="CordiaUPC" panose="020B0304020202020204" pitchFamily="34" charset="-34"/>
                <a:sym typeface="Arial"/>
              </a:rPr>
              <a:t>5</a:t>
            </a:r>
            <a:r>
              <a:rPr lang="es-ES_tradnl" b="1" noProof="0" dirty="0">
                <a:latin typeface="CordiaUPC" panose="020B0304020202020204" pitchFamily="34" charset="-34"/>
                <a:ea typeface="Arial"/>
                <a:cs typeface="CordiaUPC" panose="020B0304020202020204" pitchFamily="34" charset="-34"/>
                <a:sym typeface="Arial"/>
              </a:rPr>
              <a:t>. Conclusiones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9A63F-3916-5C7E-2313-AD626AF273D0}"/>
              </a:ext>
            </a:extLst>
          </p:cNvPr>
          <p:cNvSpPr txBox="1"/>
          <p:nvPr/>
        </p:nvSpPr>
        <p:spPr>
          <a:xfrm>
            <a:off x="527050" y="1791297"/>
            <a:ext cx="111379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C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Se implementó un sistema de reconocimiento facial funcional en tiempo real (12-20 FPS)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C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La arquitectura modular permite intercambiar componentes sin modificar el código principal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C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Se alcanzó 100% de precisión con umbral óptimo entre 0.35 y 0.50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C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El umbral de similitud es crítico: valores muy altos rechazan rostros válidos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C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ArcFace genera embeddings más discriminativos (512-D) que dlib (128-D)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C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Los modelos pre-entrenados en millones de rostros permiten desarrollo rápido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C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Como trabajo futuro se propone agregar tracking de personas y detección anti-spoofing</a:t>
            </a:r>
          </a:p>
        </p:txBody>
      </p:sp>
    </p:spTree>
    <p:extLst>
      <p:ext uri="{BB962C8B-B14F-4D97-AF65-F5344CB8AC3E}">
        <p14:creationId xmlns:p14="http://schemas.microsoft.com/office/powerpoint/2010/main" val="27156249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d006307-e4a9-430f-af16-eea280431306}" enabled="1" method="Standard" siteId="{06219a4a-a835-44d5-afaf-3926343bfb8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5623</TotalTime>
  <Words>582</Words>
  <Application>Microsoft Macintosh PowerPoint</Application>
  <PresentationFormat>Widescreen</PresentationFormat>
  <Paragraphs>81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CordiaUPC</vt:lpstr>
      <vt:lpstr>Tema de Office</vt:lpstr>
      <vt:lpstr>PowerPoint Presentation</vt:lpstr>
      <vt:lpstr>PowerPoint Presentation</vt:lpstr>
      <vt:lpstr>PowerPoint Presentation</vt:lpstr>
      <vt:lpstr>2. Arquitectura del sistema</vt:lpstr>
      <vt:lpstr>3. Tecnologías e implementación</vt:lpstr>
      <vt:lpstr>3. Tecnologías e implementación</vt:lpstr>
      <vt:lpstr>3. Tecnologías e implementación</vt:lpstr>
      <vt:lpstr>PowerPoint Presentation</vt:lpstr>
      <vt:lpstr>5. Conclusiones</vt:lpstr>
      <vt:lpstr>¡Gracias por su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Pillaga Luis (ext) ECQU</cp:lastModifiedBy>
  <cp:revision>21</cp:revision>
  <dcterms:created xsi:type="dcterms:W3CDTF">2022-04-18T16:36:16Z</dcterms:created>
  <dcterms:modified xsi:type="dcterms:W3CDTF">2025-11-28T01:52:29Z</dcterms:modified>
</cp:coreProperties>
</file>